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1144" r:id="rId5"/>
    <p:sldId id="1131" r:id="rId6"/>
    <p:sldId id="1127" r:id="rId7"/>
    <p:sldId id="1139" r:id="rId8"/>
    <p:sldId id="1140" r:id="rId9"/>
    <p:sldId id="1137" r:id="rId10"/>
    <p:sldId id="1141" r:id="rId11"/>
    <p:sldId id="1142" r:id="rId12"/>
    <p:sldId id="1135" r:id="rId13"/>
    <p:sldId id="257" r:id="rId14"/>
    <p:sldId id="1143" r:id="rId15"/>
    <p:sldId id="689" r:id="rId16"/>
    <p:sldId id="671" r:id="rId17"/>
    <p:sldId id="1128" r:id="rId18"/>
    <p:sldId id="699" r:id="rId19"/>
    <p:sldId id="710" r:id="rId20"/>
    <p:sldId id="1130" r:id="rId21"/>
    <p:sldId id="1129" r:id="rId22"/>
    <p:sldId id="1132" r:id="rId23"/>
    <p:sldId id="1136" r:id="rId24"/>
    <p:sldId id="1146" r:id="rId25"/>
    <p:sldId id="1145" r:id="rId2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214DF-D1DD-47AB-9DF9-C2835F92A972}" v="295" dt="2026-04-21T07:51:4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571"/>
  </p:normalViewPr>
  <p:slideViewPr>
    <p:cSldViewPr snapToGrid="0">
      <p:cViewPr varScale="1">
        <p:scale>
          <a:sx n="114" d="100"/>
          <a:sy n="114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67080-5FD6-46EE-83F7-E8F29BD6435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2066C5-DABC-42DE-9177-F4D02E8C0D2F}">
      <dgm:prSet/>
      <dgm:spPr/>
      <dgm:t>
        <a:bodyPr/>
        <a:lstStyle/>
        <a:p>
          <a:r>
            <a:rPr lang="nb-NO"/>
            <a:t>Følg med på at de leverer riktig fil (det er anbefalt å levere PDF). </a:t>
          </a:r>
          <a:endParaRPr lang="en-US"/>
        </a:p>
      </dgm:t>
    </dgm:pt>
    <dgm:pt modelId="{A7088EB4-E650-437D-876C-36A2CE40A3BE}" type="parTrans" cxnId="{277B785E-8E3F-4A97-8B1B-68B5D3066062}">
      <dgm:prSet/>
      <dgm:spPr/>
      <dgm:t>
        <a:bodyPr/>
        <a:lstStyle/>
        <a:p>
          <a:endParaRPr lang="en-US"/>
        </a:p>
      </dgm:t>
    </dgm:pt>
    <dgm:pt modelId="{E4F1A28C-64BD-489B-95C7-4245A8C2AB43}" type="sibTrans" cxnId="{277B785E-8E3F-4A97-8B1B-68B5D3066062}">
      <dgm:prSet/>
      <dgm:spPr/>
      <dgm:t>
        <a:bodyPr/>
        <a:lstStyle/>
        <a:p>
          <a:endParaRPr lang="en-US"/>
        </a:p>
      </dgm:t>
    </dgm:pt>
    <dgm:pt modelId="{8AB74994-6B89-496F-9FD3-8680AE4630EB}">
      <dgm:prSet/>
      <dgm:spPr/>
      <dgm:t>
        <a:bodyPr/>
        <a:lstStyle/>
        <a:p>
          <a:r>
            <a:rPr lang="nb-NO"/>
            <a:t>Eleven må åpne filen og bekrefte at de har levert riktig fil. </a:t>
          </a:r>
          <a:endParaRPr lang="en-US"/>
        </a:p>
      </dgm:t>
    </dgm:pt>
    <dgm:pt modelId="{F4460F9D-7D42-47DD-8F1B-3431711B09F1}" type="parTrans" cxnId="{F964AB15-1DF8-40EF-A224-44EC33FFD1B2}">
      <dgm:prSet/>
      <dgm:spPr/>
      <dgm:t>
        <a:bodyPr/>
        <a:lstStyle/>
        <a:p>
          <a:endParaRPr lang="en-US"/>
        </a:p>
      </dgm:t>
    </dgm:pt>
    <dgm:pt modelId="{13BC197C-65B0-40AB-92C3-AF84713F290D}" type="sibTrans" cxnId="{F964AB15-1DF8-40EF-A224-44EC33FFD1B2}">
      <dgm:prSet/>
      <dgm:spPr/>
      <dgm:t>
        <a:bodyPr/>
        <a:lstStyle/>
        <a:p>
          <a:endParaRPr lang="en-US"/>
        </a:p>
      </dgm:t>
    </dgm:pt>
    <dgm:pt modelId="{9500171F-47A1-4C58-AF5A-2A1432FFF13C}">
      <dgm:prSet/>
      <dgm:spPr/>
      <dgm:t>
        <a:bodyPr/>
        <a:lstStyle/>
        <a:p>
          <a:r>
            <a:rPr lang="nb-NO"/>
            <a:t>Sjekk med hovedvakten at kandidaten har levert. </a:t>
          </a:r>
          <a:endParaRPr lang="en-US"/>
        </a:p>
      </dgm:t>
    </dgm:pt>
    <dgm:pt modelId="{E9FFC59C-B425-43EE-8E74-A0D0F375E879}" type="parTrans" cxnId="{1AF0CBF7-D377-4914-86E7-921985F509C7}">
      <dgm:prSet/>
      <dgm:spPr/>
      <dgm:t>
        <a:bodyPr/>
        <a:lstStyle/>
        <a:p>
          <a:endParaRPr lang="en-US"/>
        </a:p>
      </dgm:t>
    </dgm:pt>
    <dgm:pt modelId="{4F8BB161-B712-451C-8CA3-3780A8F7F826}" type="sibTrans" cxnId="{1AF0CBF7-D377-4914-86E7-921985F509C7}">
      <dgm:prSet/>
      <dgm:spPr/>
      <dgm:t>
        <a:bodyPr/>
        <a:lstStyle/>
        <a:p>
          <a:endParaRPr lang="en-US"/>
        </a:p>
      </dgm:t>
    </dgm:pt>
    <dgm:pt modelId="{A628ED12-7B4B-43CD-93F3-3D95D1C258A2}">
      <dgm:prSet/>
      <dgm:spPr/>
      <dgm:t>
        <a:bodyPr/>
        <a:lstStyle/>
        <a:p>
          <a:r>
            <a:rPr lang="nb-NO"/>
            <a:t>Kandidaten signerer på at riktig besvarelse er levert. </a:t>
          </a:r>
          <a:endParaRPr lang="en-US"/>
        </a:p>
      </dgm:t>
    </dgm:pt>
    <dgm:pt modelId="{1903C2E7-CBD3-46B6-A5B5-D42F6651F210}" type="parTrans" cxnId="{EFDC0519-F1C4-470C-9924-F5BD80F2F6EC}">
      <dgm:prSet/>
      <dgm:spPr/>
      <dgm:t>
        <a:bodyPr/>
        <a:lstStyle/>
        <a:p>
          <a:endParaRPr lang="en-US"/>
        </a:p>
      </dgm:t>
    </dgm:pt>
    <dgm:pt modelId="{B6BE6739-D2B0-4007-BF2D-96522F8003E4}" type="sibTrans" cxnId="{EFDC0519-F1C4-470C-9924-F5BD80F2F6EC}">
      <dgm:prSet/>
      <dgm:spPr/>
      <dgm:t>
        <a:bodyPr/>
        <a:lstStyle/>
        <a:p>
          <a:endParaRPr lang="en-US"/>
        </a:p>
      </dgm:t>
    </dgm:pt>
    <dgm:pt modelId="{1377FA29-2098-A84D-9BA2-76745A8618FA}" type="pres">
      <dgm:prSet presAssocID="{F6767080-5FD6-46EE-83F7-E8F29BD64352}" presName="linear" presStyleCnt="0">
        <dgm:presLayoutVars>
          <dgm:animLvl val="lvl"/>
          <dgm:resizeHandles val="exact"/>
        </dgm:presLayoutVars>
      </dgm:prSet>
      <dgm:spPr/>
    </dgm:pt>
    <dgm:pt modelId="{CE73FC30-7C0C-0548-9CF5-A7F1DD763270}" type="pres">
      <dgm:prSet presAssocID="{EB2066C5-DABC-42DE-9177-F4D02E8C0D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662935-9F25-E040-929A-FB9C2F6C0003}" type="pres">
      <dgm:prSet presAssocID="{E4F1A28C-64BD-489B-95C7-4245A8C2AB43}" presName="spacer" presStyleCnt="0"/>
      <dgm:spPr/>
    </dgm:pt>
    <dgm:pt modelId="{30B54DE7-CE30-3B43-81D4-76E4CA583578}" type="pres">
      <dgm:prSet presAssocID="{8AB74994-6B89-496F-9FD3-8680AE4630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F0DB3F-EEA7-A54B-B2AF-3C39A503AC06}" type="pres">
      <dgm:prSet presAssocID="{13BC197C-65B0-40AB-92C3-AF84713F290D}" presName="spacer" presStyleCnt="0"/>
      <dgm:spPr/>
    </dgm:pt>
    <dgm:pt modelId="{DB828080-8A86-7D4F-B038-2AC4B3BE3CA3}" type="pres">
      <dgm:prSet presAssocID="{9500171F-47A1-4C58-AF5A-2A1432FFF1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226B99-E70D-884A-ADEE-D5C6C4958244}" type="pres">
      <dgm:prSet presAssocID="{4F8BB161-B712-451C-8CA3-3780A8F7F826}" presName="spacer" presStyleCnt="0"/>
      <dgm:spPr/>
    </dgm:pt>
    <dgm:pt modelId="{B15D4D44-0C51-3741-83A3-23AB0F181449}" type="pres">
      <dgm:prSet presAssocID="{A628ED12-7B4B-43CD-93F3-3D95D1C258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C3B005-0884-1442-881E-34885BE71E2C}" type="presOf" srcId="{EB2066C5-DABC-42DE-9177-F4D02E8C0D2F}" destId="{CE73FC30-7C0C-0548-9CF5-A7F1DD763270}" srcOrd="0" destOrd="0" presId="urn:microsoft.com/office/officeart/2005/8/layout/vList2"/>
    <dgm:cxn modelId="{F964AB15-1DF8-40EF-A224-44EC33FFD1B2}" srcId="{F6767080-5FD6-46EE-83F7-E8F29BD64352}" destId="{8AB74994-6B89-496F-9FD3-8680AE4630EB}" srcOrd="1" destOrd="0" parTransId="{F4460F9D-7D42-47DD-8F1B-3431711B09F1}" sibTransId="{13BC197C-65B0-40AB-92C3-AF84713F290D}"/>
    <dgm:cxn modelId="{EFDC0519-F1C4-470C-9924-F5BD80F2F6EC}" srcId="{F6767080-5FD6-46EE-83F7-E8F29BD64352}" destId="{A628ED12-7B4B-43CD-93F3-3D95D1C258A2}" srcOrd="3" destOrd="0" parTransId="{1903C2E7-CBD3-46B6-A5B5-D42F6651F210}" sibTransId="{B6BE6739-D2B0-4007-BF2D-96522F8003E4}"/>
    <dgm:cxn modelId="{9FDBCF30-0C0F-104C-A7F5-9A55823D02A5}" type="presOf" srcId="{9500171F-47A1-4C58-AF5A-2A1432FFF13C}" destId="{DB828080-8A86-7D4F-B038-2AC4B3BE3CA3}" srcOrd="0" destOrd="0" presId="urn:microsoft.com/office/officeart/2005/8/layout/vList2"/>
    <dgm:cxn modelId="{277B785E-8E3F-4A97-8B1B-68B5D3066062}" srcId="{F6767080-5FD6-46EE-83F7-E8F29BD64352}" destId="{EB2066C5-DABC-42DE-9177-F4D02E8C0D2F}" srcOrd="0" destOrd="0" parTransId="{A7088EB4-E650-437D-876C-36A2CE40A3BE}" sibTransId="{E4F1A28C-64BD-489B-95C7-4245A8C2AB43}"/>
    <dgm:cxn modelId="{18B41C41-2139-E64F-B528-95B4A67AD476}" type="presOf" srcId="{A628ED12-7B4B-43CD-93F3-3D95D1C258A2}" destId="{B15D4D44-0C51-3741-83A3-23AB0F181449}" srcOrd="0" destOrd="0" presId="urn:microsoft.com/office/officeart/2005/8/layout/vList2"/>
    <dgm:cxn modelId="{5156DC4C-D114-204D-8DF3-98B8F548CEC5}" type="presOf" srcId="{8AB74994-6B89-496F-9FD3-8680AE4630EB}" destId="{30B54DE7-CE30-3B43-81D4-76E4CA583578}" srcOrd="0" destOrd="0" presId="urn:microsoft.com/office/officeart/2005/8/layout/vList2"/>
    <dgm:cxn modelId="{B782F7F4-FAEF-2D43-8555-4115CBE02F19}" type="presOf" srcId="{F6767080-5FD6-46EE-83F7-E8F29BD64352}" destId="{1377FA29-2098-A84D-9BA2-76745A8618FA}" srcOrd="0" destOrd="0" presId="urn:microsoft.com/office/officeart/2005/8/layout/vList2"/>
    <dgm:cxn modelId="{1AF0CBF7-D377-4914-86E7-921985F509C7}" srcId="{F6767080-5FD6-46EE-83F7-E8F29BD64352}" destId="{9500171F-47A1-4C58-AF5A-2A1432FFF13C}" srcOrd="2" destOrd="0" parTransId="{E9FFC59C-B425-43EE-8E74-A0D0F375E879}" sibTransId="{4F8BB161-B712-451C-8CA3-3780A8F7F826}"/>
    <dgm:cxn modelId="{E3C3361D-2C04-6A46-B4D8-DD818093AE0F}" type="presParOf" srcId="{1377FA29-2098-A84D-9BA2-76745A8618FA}" destId="{CE73FC30-7C0C-0548-9CF5-A7F1DD763270}" srcOrd="0" destOrd="0" presId="urn:microsoft.com/office/officeart/2005/8/layout/vList2"/>
    <dgm:cxn modelId="{C4B8F348-0861-2048-8C9B-32271D2A7AAF}" type="presParOf" srcId="{1377FA29-2098-A84D-9BA2-76745A8618FA}" destId="{AC662935-9F25-E040-929A-FB9C2F6C0003}" srcOrd="1" destOrd="0" presId="urn:microsoft.com/office/officeart/2005/8/layout/vList2"/>
    <dgm:cxn modelId="{2E3484AF-11A5-8440-AAF0-C3BEDA412C9D}" type="presParOf" srcId="{1377FA29-2098-A84D-9BA2-76745A8618FA}" destId="{30B54DE7-CE30-3B43-81D4-76E4CA583578}" srcOrd="2" destOrd="0" presId="urn:microsoft.com/office/officeart/2005/8/layout/vList2"/>
    <dgm:cxn modelId="{55B53404-68E4-434A-9ABA-4839C06DC6EE}" type="presParOf" srcId="{1377FA29-2098-A84D-9BA2-76745A8618FA}" destId="{A8F0DB3F-EEA7-A54B-B2AF-3C39A503AC06}" srcOrd="3" destOrd="0" presId="urn:microsoft.com/office/officeart/2005/8/layout/vList2"/>
    <dgm:cxn modelId="{311FC471-6C00-D642-A4C1-92F370B914C5}" type="presParOf" srcId="{1377FA29-2098-A84D-9BA2-76745A8618FA}" destId="{DB828080-8A86-7D4F-B038-2AC4B3BE3CA3}" srcOrd="4" destOrd="0" presId="urn:microsoft.com/office/officeart/2005/8/layout/vList2"/>
    <dgm:cxn modelId="{6457B800-6FC4-CE4A-A794-42F54126749B}" type="presParOf" srcId="{1377FA29-2098-A84D-9BA2-76745A8618FA}" destId="{6F226B99-E70D-884A-ADEE-D5C6C4958244}" srcOrd="5" destOrd="0" presId="urn:microsoft.com/office/officeart/2005/8/layout/vList2"/>
    <dgm:cxn modelId="{95CBBFF0-4C70-F544-A1CB-9250A66CC257}" type="presParOf" srcId="{1377FA29-2098-A84D-9BA2-76745A8618FA}" destId="{B15D4D44-0C51-3741-83A3-23AB0F1814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FC30-7C0C-0548-9CF5-A7F1DD763270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Følg med på at de leverer riktig fil (det er anbefalt å levere PDF). </a:t>
          </a:r>
          <a:endParaRPr lang="en-US" sz="3200" kern="1200"/>
        </a:p>
      </dsp:txBody>
      <dsp:txXfrm>
        <a:off x="62141" y="104940"/>
        <a:ext cx="6542551" cy="1148678"/>
      </dsp:txXfrm>
    </dsp:sp>
    <dsp:sp modelId="{30B54DE7-CE30-3B43-81D4-76E4CA583578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Eleven må åpne filen og bekrefte at de har levert riktig fil. </a:t>
          </a:r>
          <a:endParaRPr lang="en-US" sz="3200" kern="1200"/>
        </a:p>
      </dsp:txBody>
      <dsp:txXfrm>
        <a:off x="62141" y="1470060"/>
        <a:ext cx="6542551" cy="1148678"/>
      </dsp:txXfrm>
    </dsp:sp>
    <dsp:sp modelId="{DB828080-8A86-7D4F-B038-2AC4B3BE3CA3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Sjekk med hovedvakten at kandidaten har levert. </a:t>
          </a:r>
          <a:endParaRPr lang="en-US" sz="3200" kern="1200"/>
        </a:p>
      </dsp:txBody>
      <dsp:txXfrm>
        <a:off x="62141" y="2835181"/>
        <a:ext cx="6542551" cy="1148678"/>
      </dsp:txXfrm>
    </dsp:sp>
    <dsp:sp modelId="{B15D4D44-0C51-3741-83A3-23AB0F181449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Kandidaten signerer på at riktig besvarelse er levert. </a:t>
          </a:r>
          <a:endParaRPr lang="en-US" sz="3200" kern="1200"/>
        </a:p>
      </dsp:txBody>
      <dsp:txXfrm>
        <a:off x="62141" y="4200301"/>
        <a:ext cx="6542551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252B-B5BF-F948-B691-DAF41DA0DFB3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1A8EC-FECB-0242-A724-CB59DF29E0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68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1A8EC-FECB-0242-A724-CB59DF29E00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07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7A38-F9C6-4501-1504-1C9755636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C69A0-2330-520B-B0F8-9FDB41F5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7208-D6C6-39DD-DDEA-EAD3C672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DDDC-B4EE-5B22-170D-6406D844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4855-2837-C1BA-1492-723F23A7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83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8F1C-34C2-799A-976F-67CE9339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8C518-6038-CC12-BE55-92EE28951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858C-8DC9-0901-3160-346C9B25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31B5-3627-452F-A44D-EEB7E126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AB1-2BF8-7116-C390-469CA3DB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46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32166-8B28-8A22-D4B1-FB55E8F0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99EB4-BF6D-B301-2413-6181FD8F9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D5A29-8C2D-CA13-FF7A-94CC5DC2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5E679-7673-1A00-F85A-9D5BE4A6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058FE-D518-E135-4C88-960F7C34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75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21.04.2026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48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3E58-4A51-D1B4-045E-1A6A9DFA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F6D4-B2BD-E3DE-7B98-FB98D6B3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5FA41-A710-1904-9EEF-4722AE4D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4BF1E-3E62-4281-0101-FDF0271D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86F0E-CA7B-4ADA-13DD-53058E27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1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850E-62E9-1FE9-FE56-C20CA4D5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1436B-4707-6D43-38A8-7EA48180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A6C2-6D9F-0A43-D548-F024B3C9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C2997-2FD4-7791-6448-D65ACC0E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7908-48AF-1730-072B-A2572569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4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189C-CDD3-4A02-C3DE-FC0EC3D6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5CBF-AD00-1BAA-5B03-B47AF812A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956DA-D673-2D5D-0972-D0A889431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8DB69-315A-F8F1-BE74-1B88A008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4DC09-02D9-3D72-AF68-D8439480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739F5-478A-CC60-D435-774EFCD3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17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F964-FA0A-7A9D-B111-E385AB9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56296-5B9A-5E1E-1D1E-01B2B1E3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B15EC-643A-1D6C-1B14-1A225C95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33863-C1F4-04B4-4FA9-C1CA5EA51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FE366-EBB1-D1DC-F28F-583D1BD8D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23395-D980-7D80-F6FB-3029726D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7E8AC-1943-FF57-803A-0123326B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6D8DE-912A-1A14-61C4-24CBDBF2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7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6B9B-B861-D74E-290A-75518DD0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A4412-1B26-96A5-6144-DD9B8D10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92057-D3DE-3848-8EED-0088EFB1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72F94-C668-F186-18A0-6DA84D7C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81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4EDE8-02BC-DBEE-B890-8D77D915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64BD6-4059-99C7-2045-A7DFF99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6322-D531-6AAC-78E0-CE5F53E7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0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695A-3D70-50CA-C90E-48E9B81E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1209-5F08-7D82-844E-CE3108ED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C2AA8-919A-8317-293E-71B46E11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B4464-DC62-C758-AA37-78F34020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44C22-940C-DDCF-50DB-8188DBD1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1BAB3-B0E7-09A5-B8BA-F8321032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8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48F3-67C9-BA38-F16C-C95D22A4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52ECB-7E5F-E9F1-6EEF-CC6D77AC2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85735-F14B-C243-8779-5969228CD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6D3E2-A39F-CC7E-E448-AD0B4DAB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CA745-E4B2-9B58-40DE-9521AC4D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D8521-418A-30E9-0137-031D3063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70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730E3-7B84-0B2E-4C89-B838257B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C99BE-9804-A972-AA27-C89868E5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7B954-29BB-66C0-6115-2C774A368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1740-355A-BE40-A61E-682E1AE0AD4B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6AC8-E487-FA9B-9EE0-0F29A7752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1C533-B38F-B6C4-F0D8-4E397EAF7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326B-10A7-FC47-9E88-D9A386DF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22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ndidat.udir.no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21.vgs.no/" TargetMode="External"/><Relationship Id="rId2" Type="http://schemas.openxmlformats.org/officeDocument/2006/relationships/hyperlink" Target="https://www.udir.no/eksamen-og-prover/eksamen/forberede-og-ta-eksamen/#a11045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ill-jorid.hildal@osloskolen.n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andidat.udir.no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4" name="Rectangle 109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building with a tall tower&#10;&#10;Description automatically generated">
            <a:extLst>
              <a:ext uri="{FF2B5EF4-FFF2-40B4-BE49-F238E27FC236}">
                <a16:creationId xmlns:a16="http://schemas.microsoft.com/office/drawing/2014/main" id="{3D5B7A19-F68C-0F82-8543-156F1076A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Rectangle 110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D313D-33C9-64A0-17A1-9D26CC505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err="1"/>
              <a:t>Informasjon</a:t>
            </a:r>
            <a:r>
              <a:rPr lang="en-US" sz="4000" dirty="0"/>
              <a:t> </a:t>
            </a:r>
            <a:r>
              <a:rPr lang="en-US" sz="4000" err="1"/>
              <a:t>til</a:t>
            </a:r>
            <a:r>
              <a:rPr lang="en-US" sz="4000" dirty="0"/>
              <a:t> </a:t>
            </a:r>
            <a:r>
              <a:rPr lang="en-US" sz="4000"/>
              <a:t>eksamensvakter</a:t>
            </a:r>
            <a:br>
              <a:rPr lang="en-US" sz="4000" dirty="0"/>
            </a:br>
            <a:r>
              <a:rPr lang="en-US" sz="4000"/>
              <a:t>22.04.26</a:t>
            </a:r>
            <a:endParaRPr lang="en-US" sz="4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0FB0CDD-D3C7-4F2D-5876-41BBA33C4653}"/>
              </a:ext>
            </a:extLst>
          </p:cNvPr>
          <p:cNvSpPr txBox="1"/>
          <p:nvPr/>
        </p:nvSpPr>
        <p:spPr>
          <a:xfrm>
            <a:off x="838200" y="2265037"/>
            <a:ext cx="3822189" cy="39119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Oppdraget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Eksamensdagen/eksamenslokalet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Juks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Utvidet tid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Datoer for eksamen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Hjelpemidler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Eksamenssystemer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Pålogging/levering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 dirty="0"/>
              <a:t>Eksamensboken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900">
                <a:ea typeface="Calibri" panose="020F0502020204030204"/>
                <a:cs typeface="Calibri" panose="020F0502020204030204"/>
              </a:rPr>
              <a:t>Syk på vaktdagen</a:t>
            </a:r>
            <a:endParaRPr lang="nb-NO" sz="19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095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18ED49-6366-3A4C-BE75-DC92D3B8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ettbaserte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hjelpemidler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13D98C-E8D7-2556-4F28-D416C7D0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16000" marR="0" lvl="0" fontAlgn="auto"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15900">
              <a:buSzPct val="100000"/>
              <a:defRPr/>
            </a:pPr>
            <a:r>
              <a:rPr kumimoji="0" lang="nb-NO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Alle kandidater skal ha tilgang til de samme nettbaserte </a:t>
            </a:r>
            <a:r>
              <a:rPr kumimoji="0" lang="nb-NO" sz="19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hjelpemidlene:</a:t>
            </a:r>
            <a:r>
              <a:rPr lang="nb-NO" sz="1900"/>
              <a:t> lister ligger på pultene.</a:t>
            </a:r>
            <a:endParaRPr lang="nb-NO" sz="1900" b="0" i="0" u="none" strike="noStrike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216000" marR="0" lvl="0" fontAlgn="auto"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nb-NO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 tillegg kan skolene gi tilgang til lisensierte, nettbaserte læringsressurser som er innkjøpt av skolen</a:t>
            </a:r>
          </a:p>
          <a:p>
            <a:pPr marL="167400" marR="0" lvl="1" indent="0" fontAlgn="auto">
              <a:spcBef>
                <a:spcPts val="600"/>
              </a:spcBef>
              <a:spcAft>
                <a:spcPts val="0"/>
              </a:spcAft>
              <a:buClr>
                <a:srgbClr val="2A2859"/>
              </a:buClr>
              <a:buSzPct val="110000"/>
              <a:buNone/>
              <a:tabLst/>
              <a:defRPr/>
            </a:pPr>
            <a:endParaRPr kumimoji="0" lang="nb-NO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1" indent="0" fontAlgn="auto">
              <a:spcBef>
                <a:spcPts val="600"/>
              </a:spcBef>
              <a:spcAft>
                <a:spcPts val="0"/>
              </a:spcAft>
              <a:buClr>
                <a:srgbClr val="2A2859"/>
              </a:buClr>
              <a:buSzPct val="110000"/>
              <a:buNone/>
              <a:tabLst/>
              <a:defRPr/>
            </a:pPr>
            <a:r>
              <a:rPr kumimoji="0" lang="nb-NO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nb-NO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Elevene må få øve på å bruke ressursene, men IKKE være avhengig av en spesiell ressurs</a:t>
            </a:r>
          </a:p>
          <a:p>
            <a:pPr marL="0" indent="0">
              <a:buNone/>
            </a:pPr>
            <a:r>
              <a:rPr lang="nb-NO" sz="1900" dirty="0">
                <a:sym typeface="Wingdings" pitchFamily="2" charset="2"/>
              </a:rPr>
              <a:t></a:t>
            </a:r>
            <a:r>
              <a:rPr kumimoji="0" lang="nb-NO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bør ha tilgang til, og trene på å benytte forskjellige ordbøker. </a:t>
            </a:r>
            <a:r>
              <a:rPr lang="nb-NO" sz="1900" dirty="0"/>
              <a:t>A</a:t>
            </a:r>
            <a:r>
              <a:rPr kumimoji="0" lang="nb-NO" sz="1900" b="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lle</a:t>
            </a:r>
            <a:r>
              <a:rPr kumimoji="0" lang="nb-NO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skal ha lastet ned ordnett</a:t>
            </a:r>
            <a:endParaRPr lang="nb-NO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endParaRPr kumimoji="0" lang="nb-NO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0802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223687-21AD-0303-B811-255AC07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Hjelpemidler på todelte eksamener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79200E-F41F-6723-F686-32984C6F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nb-NO" sz="2400" dirty="0">
                <a:effectLst/>
                <a:ea typeface="Times New Roman" panose="02020603050405020304" pitchFamily="18" charset="0"/>
              </a:rPr>
              <a:t>Ikke hjelpemidler på del 1.</a:t>
            </a:r>
          </a:p>
          <a:p>
            <a:pPr marL="0" indent="0" fontAlgn="base">
              <a:buNone/>
            </a:pPr>
            <a:endParaRPr lang="nb-NO" sz="24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nb-NO" sz="2400" dirty="0">
                <a:ea typeface="Times New Roman" panose="02020603050405020304" pitchFamily="18" charset="0"/>
              </a:rPr>
              <a:t>Kandidatene kan levere inn del 1 når de er ferdige, men de kan ikke ta i bruk </a:t>
            </a:r>
            <a:r>
              <a:rPr lang="nb-NO" sz="2400">
                <a:ea typeface="Times New Roman" panose="02020603050405020304" pitchFamily="18" charset="0"/>
              </a:rPr>
              <a:t>hjelpemidler før tiden for del 1 har gått ut:</a:t>
            </a:r>
            <a:endParaRPr lang="nb-NO" sz="2400">
              <a:effectLst/>
              <a:ea typeface="Times New Roman" panose="02020603050405020304" pitchFamily="18" charset="0"/>
              <a:cs typeface="Calibri"/>
            </a:endParaRPr>
          </a:p>
          <a:p>
            <a:r>
              <a:rPr lang="nb-NO" sz="2400">
                <a:ea typeface="Calibri" panose="020F0502020204030204"/>
                <a:cs typeface="Calibri"/>
              </a:rPr>
              <a:t>Matematikk: 3 timer</a:t>
            </a:r>
            <a:endParaRPr lang="nb-NO" sz="2400" dirty="0">
              <a:ea typeface="Calibri" panose="020F0502020204030204"/>
              <a:cs typeface="Calibri"/>
            </a:endParaRPr>
          </a:p>
          <a:p>
            <a:r>
              <a:rPr lang="nb-NO" sz="2400">
                <a:ea typeface="Calibri" panose="020F0502020204030204"/>
                <a:cs typeface="Calibri" panose="020F0502020204030204"/>
              </a:rPr>
              <a:t>Biologi 2 og kjemi 2: 2 timer</a:t>
            </a:r>
            <a:endParaRPr lang="nb-NO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55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9DA0DC-5566-13AD-DDE1-9C313A65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21109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Kandidaten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logger seg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kandidat.udir.no</a:t>
            </a: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lassholder for innhold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917A31-43F9-F850-C5D4-B609A27D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068" y="1966293"/>
            <a:ext cx="10353863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BF1E21-301E-507D-9D6A-9B0C5D5A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"Jeg skal ha eksamen i dag"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8CB6CE2-3127-933B-AB8C-842E0A38AE5E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latin typeface="+mn-lt"/>
                <a:ea typeface="+mn-ea"/>
                <a:cs typeface="+mn-cs"/>
              </a:rPr>
              <a:t>Etter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innlogging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kommer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et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bilde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hvor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dere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skal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skrive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inn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dagspassord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IKKE DEL med </a:t>
            </a:r>
            <a:r>
              <a:rPr lang="en-US" sz="2000" dirty="0" err="1">
                <a:solidFill>
                  <a:srgbClr val="FF0000"/>
                </a:solidFill>
              </a:rPr>
              <a:t>kandidatene</a:t>
            </a:r>
            <a:endParaRPr lang="en-US" sz="2000" kern="1200" dirty="0" err="1">
              <a:solidFill>
                <a:srgbClr val="FF0000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ssholder for innhold 14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7DBAB15E-CE18-B740-1558-7C8FCA23B2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4490" b="-2"/>
          <a:stretch/>
        </p:blipFill>
        <p:spPr>
          <a:xfrm>
            <a:off x="5882818" y="625684"/>
            <a:ext cx="5471911" cy="5455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789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50129A-0515-1F93-2185-E1D62210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Levering av besvarelser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FF7636F-5817-3B4C-FF54-90DC25B47FA1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4300"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nb-NO" sz="2000" dirty="0">
                <a:effectLst/>
              </a:rPr>
              <a:t>Når kandidatene ønsker å levere rekker de en hånd i været og en eksamensvakt sjekker at kandidatene leverer riktig</a:t>
            </a:r>
            <a:r>
              <a:rPr lang="nb-NO" sz="2000" dirty="0"/>
              <a:t> fil, eventuelt riktig utfylte ark med riktig informasjon.</a:t>
            </a:r>
            <a:endParaRPr lang="nb-NO" sz="2000" dirty="0">
              <a:effectLst/>
            </a:endParaRPr>
          </a:p>
          <a:p>
            <a:pPr marL="114300"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nb-NO" sz="2000" dirty="0"/>
          </a:p>
          <a:p>
            <a:pPr marL="11430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nb-NO" sz="2000">
                <a:effectLst/>
              </a:rPr>
              <a:t>Det er to ulike eksamensløsninger</a:t>
            </a:r>
            <a:r>
              <a:rPr lang="nb-NO" sz="2000"/>
              <a:t>:</a:t>
            </a:r>
            <a:endParaRPr lang="nb-NO" sz="20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nb-NO" sz="2000"/>
              <a:t>Heldigital</a:t>
            </a:r>
            <a:r>
              <a:rPr lang="nb-NO" sz="2000">
                <a:effectLst/>
              </a:rPr>
              <a:t> løsning</a:t>
            </a:r>
            <a:r>
              <a:rPr lang="nb-NO" sz="2000"/>
              <a:t>: alt</a:t>
            </a:r>
            <a:r>
              <a:rPr lang="nb-NO" sz="2000">
                <a:effectLst/>
              </a:rPr>
              <a:t> </a:t>
            </a:r>
            <a:r>
              <a:rPr lang="nb-NO" sz="2000"/>
              <a:t>foregår på nett/i systemet</a:t>
            </a:r>
            <a:endParaRPr lang="nb-NO" sz="2000">
              <a:effectLst/>
              <a:ea typeface="Calibri"/>
              <a:cs typeface="Calibri"/>
            </a:endParaRPr>
          </a:p>
          <a:p>
            <a:pPr marL="114300"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nb-NO" sz="2000" dirty="0"/>
          </a:p>
          <a:p>
            <a:pPr marL="457200" lvl="0" indent="-342900" fontAlgn="base">
              <a:lnSpc>
                <a:spcPct val="90000"/>
              </a:lnSpc>
              <a:spcAft>
                <a:spcPts val="6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nb-NO" sz="2000">
                <a:effectLst/>
              </a:rPr>
              <a:t>Todelte eksamener : her skal del 1 og del 2 leveres på ulik måte.</a:t>
            </a:r>
            <a:endParaRPr lang="nb-NO" sz="2000">
              <a:effectLst/>
              <a:ea typeface="Calibri"/>
              <a:cs typeface="Calibri"/>
            </a:endParaRP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SzPts val="1000"/>
              <a:buFont typeface="Courier New"/>
              <a:buChar char="o"/>
              <a:tabLst>
                <a:tab pos="457200" algn="l"/>
              </a:tabLst>
            </a:pPr>
            <a:r>
              <a:rPr lang="nb-NO" sz="2000">
                <a:cs typeface="Calibri" panose="020F0502020204030204"/>
              </a:rPr>
              <a:t>Få oversikt over hvem som skal levere digitalt/papir.</a:t>
            </a:r>
            <a:endParaRPr lang="nb-NO" sz="2000" dirty="0">
              <a:ea typeface="Calibri" panose="020F0502020204030204"/>
              <a:cs typeface="Calibri" panose="020F0502020204030204"/>
            </a:endParaRPr>
          </a:p>
          <a:p>
            <a:pPr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nb-NO" sz="2000" dirty="0">
              <a:cs typeface="Calibri" panose="020F0502020204030204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nb-NO" sz="2000" b="1" i="1" dirty="0">
              <a:solidFill>
                <a:srgbClr val="000000"/>
              </a:solidFill>
            </a:endParaRPr>
          </a:p>
          <a:p>
            <a:pPr marL="114300"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nb-NO" sz="2000" b="1" i="1" dirty="0">
                <a:solidFill>
                  <a:srgbClr val="FF0000"/>
                </a:solidFill>
                <a:effectLst/>
              </a:rPr>
              <a:t>Elevene må signere på oppmøtelisten at de har levert.  </a:t>
            </a:r>
            <a:endParaRPr lang="nb-NO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388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1C0C9-047B-934C-633E-E8AF6020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600"/>
              <a:t>Gjennomføringssystemer på eksamen - PGS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968C-032C-68C8-16CA-E26CAA8C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2200"/>
              <a:t>Kandidatene får presentert oppgavene i en PDF enten digitalt eller på papir.</a:t>
            </a:r>
          </a:p>
          <a:p>
            <a:endParaRPr lang="nb-NO" sz="2200" dirty="0"/>
          </a:p>
          <a:p>
            <a:r>
              <a:rPr lang="nb-NO" sz="2200">
                <a:ea typeface="Calibri"/>
                <a:cs typeface="Calibri"/>
              </a:rPr>
              <a:t>Del 1 besvares på papir, lastes opp og leveres av eksamensansvarlig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 </a:t>
            </a:r>
            <a:endParaRPr lang="nb-NO" sz="2200" dirty="0">
              <a:ea typeface="Calibri" panose="020F0502020204030204"/>
              <a:cs typeface="Calibri" panose="020F0502020204030204"/>
            </a:endParaRPr>
          </a:p>
          <a:p>
            <a:r>
              <a:rPr lang="nb-NO" sz="2200"/>
              <a:t>Del 2 kan besvares og leveres digitalt eller på papir.</a:t>
            </a:r>
          </a:p>
          <a:p>
            <a:pPr lvl="1"/>
            <a:r>
              <a:rPr lang="nb-NO" sz="2200" b="1"/>
              <a:t>Digitalt: </a:t>
            </a:r>
            <a:r>
              <a:rPr lang="nb-NO" sz="2200"/>
              <a:t>kandidaten laster opp oppgaven selv.</a:t>
            </a:r>
          </a:p>
          <a:p>
            <a:pPr lvl="2"/>
            <a:r>
              <a:rPr lang="nb-NO" sz="2200"/>
              <a:t>Eventuelle tegninger, utregninger skannes og leveres av eksamensansvarlig.</a:t>
            </a:r>
          </a:p>
          <a:p>
            <a:pPr lvl="1"/>
            <a:r>
              <a:rPr lang="nb-NO" sz="2200" b="1"/>
              <a:t>Papir: </a:t>
            </a:r>
            <a:r>
              <a:rPr lang="nb-NO" sz="2200"/>
              <a:t>Eksamensansvarlig laster opp oppgaven for kandidatene.</a:t>
            </a:r>
          </a:p>
          <a:p>
            <a:pPr marL="457200" lvl="1" indent="0">
              <a:buNone/>
            </a:pPr>
            <a:endParaRPr lang="nb-NO" sz="2200"/>
          </a:p>
          <a:p>
            <a:r>
              <a:rPr lang="nb-NO" sz="2200"/>
              <a:t>Gjelder følgende eksamener:</a:t>
            </a:r>
          </a:p>
          <a:p>
            <a:pPr lvl="2"/>
            <a:r>
              <a:rPr lang="nb-NO" sz="2200"/>
              <a:t>1P, 1T, 1PY, S1, R1, 2P, S2, R2, Biologi 2 og Kjemi 2.</a:t>
            </a:r>
          </a:p>
          <a:p>
            <a:pPr marL="457200" lvl="1" indent="0">
              <a:buNone/>
            </a:pPr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225668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EBDC0-C0A5-0131-45F4-5BCF5936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600"/>
              <a:t>Gjennomføringssystemer på eksamen - EPS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E6431-67D7-2F58-516B-826F8F13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900"/>
              <a:t>Kandidatene får presentert oppgavene i et interaktivt oppgavesett i nettleseren sin.</a:t>
            </a:r>
          </a:p>
          <a:p>
            <a:endParaRPr lang="nb-NO" sz="1900"/>
          </a:p>
          <a:p>
            <a:pPr lvl="1"/>
            <a:r>
              <a:rPr lang="nb-NO" sz="1900"/>
              <a:t>Alle oppgaver besvares og leveres digitalt.</a:t>
            </a:r>
          </a:p>
          <a:p>
            <a:pPr lvl="1"/>
            <a:r>
              <a:rPr lang="nb-NO" sz="1900"/>
              <a:t>Noen oppgaver besvares direkte i systemet</a:t>
            </a:r>
          </a:p>
          <a:p>
            <a:pPr lvl="1"/>
            <a:r>
              <a:rPr lang="nb-NO" sz="1900"/>
              <a:t>Noen oppgaver besvares i eksterne programmer og lastes opp i eksamenssystemet.</a:t>
            </a:r>
          </a:p>
          <a:p>
            <a:pPr lvl="2"/>
            <a:r>
              <a:rPr lang="nb-NO" sz="1900"/>
              <a:t>Det anbefales å laste opp PDF-filer</a:t>
            </a:r>
          </a:p>
          <a:p>
            <a:pPr lvl="2"/>
            <a:r>
              <a:rPr lang="nb-NO" sz="1900"/>
              <a:t>Det er bare mulig å laste opp </a:t>
            </a:r>
            <a:r>
              <a:rPr lang="nb-NO" sz="1900" b="1"/>
              <a:t>en</a:t>
            </a:r>
            <a:r>
              <a:rPr lang="nb-NO" sz="1900"/>
              <a:t> fil – kandidaten må kanskje samle svar på flere oppgaver i ett dokument.</a:t>
            </a:r>
          </a:p>
          <a:p>
            <a:pPr lvl="2"/>
            <a:r>
              <a:rPr lang="nb-NO" sz="1900" b="1"/>
              <a:t>Det er ikke mulig å levere besvarelser på papir</a:t>
            </a:r>
          </a:p>
          <a:p>
            <a:pPr lvl="2"/>
            <a:r>
              <a:rPr lang="nb-NO" sz="2100"/>
              <a:t>Avslutt med å klikke på ‘Avslutt og lever’.</a:t>
            </a:r>
          </a:p>
          <a:p>
            <a:pPr lvl="1"/>
            <a:endParaRPr lang="nb-NO" sz="1900"/>
          </a:p>
          <a:p>
            <a:pPr lvl="1"/>
            <a:r>
              <a:rPr lang="nb-NO" sz="1900"/>
              <a:t>Noen eksamener krever hodetelefoner – kun lov å bruke skolen sine.</a:t>
            </a:r>
          </a:p>
          <a:p>
            <a:endParaRPr lang="nb-NO" sz="1900"/>
          </a:p>
        </p:txBody>
      </p:sp>
    </p:spTree>
    <p:extLst>
      <p:ext uri="{BB962C8B-B14F-4D97-AF65-F5344CB8AC3E}">
        <p14:creationId xmlns:p14="http://schemas.microsoft.com/office/powerpoint/2010/main" val="353342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9AFE5E-1C89-73FA-AD70-E0D3C7D4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Levering av besvarelser digitalt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942EF16F-24F4-7600-91A6-5AD1BAE81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1773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66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50129A-0515-1F93-2185-E1D62210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Levering av besvarelser på papir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FF7636F-5817-3B4C-FF54-90DC25B47FA1}"/>
              </a:ext>
            </a:extLst>
          </p:cNvPr>
          <p:cNvSpPr txBox="1"/>
          <p:nvPr/>
        </p:nvSpPr>
        <p:spPr>
          <a:xfrm>
            <a:off x="459350" y="1885278"/>
            <a:ext cx="11102385" cy="467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nb-NO" sz="2400" dirty="0"/>
              <a:t>Sjekk utfylling av innføringsarkene, og antall ark, samt</a:t>
            </a:r>
            <a:r>
              <a:rPr lang="nb-NO" sz="2400" dirty="0">
                <a:effectLst/>
              </a:rPr>
              <a:t> topptekst med NVB-kode/fagkode (står på oppgaven) og kandidatnummer hvis de har utskrifter.</a:t>
            </a:r>
          </a:p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endParaRPr lang="nb-NO" sz="2400" dirty="0">
              <a:effectLst/>
            </a:endParaRPr>
          </a:p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r>
              <a:rPr lang="nb-NO" sz="2400" dirty="0">
                <a:effectLst/>
              </a:rPr>
              <a:t>Hvis elevene skriver ut noe (gjelder kun del 2 på to-delte eksamener), </a:t>
            </a:r>
            <a:r>
              <a:rPr lang="nb-NO" sz="2400" dirty="0"/>
              <a:t>henter </a:t>
            </a:r>
            <a:r>
              <a:rPr lang="nb-NO" sz="2400" dirty="0">
                <a:effectLst/>
              </a:rPr>
              <a:t>eksamensvakten utskriften og leverer denne til kandidaten. Sjekk at kandidatnummeret på besvarelsen stemmer med det som står på pulten til kandidaten.</a:t>
            </a:r>
          </a:p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endParaRPr lang="nb-NO" sz="2400" dirty="0">
              <a:effectLst/>
            </a:endParaRPr>
          </a:p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r>
              <a:rPr lang="nb-NO" sz="2400" b="1" dirty="0">
                <a:effectLst/>
              </a:rPr>
              <a:t> NB! Ensidig utskrift! Legg alle ark i et omslag og skriv på kandidatnummer og fag</a:t>
            </a:r>
            <a:r>
              <a:rPr lang="nb-NO" sz="2400" dirty="0">
                <a:effectLst/>
              </a:rPr>
              <a:t>. </a:t>
            </a:r>
          </a:p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endParaRPr lang="nb-NO" sz="2400" dirty="0">
              <a:effectLst/>
            </a:endParaRPr>
          </a:p>
          <a:p>
            <a:pPr lvl="0"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r>
              <a:rPr lang="nb-NO" sz="2400" dirty="0">
                <a:effectLst/>
              </a:rPr>
              <a:t>Kryss av hos hovedvakten at kandidaten har levert. </a:t>
            </a:r>
          </a:p>
          <a:p>
            <a:pPr fontAlgn="base">
              <a:lnSpc>
                <a:spcPct val="12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r>
              <a:rPr lang="nb-NO" sz="2400"/>
              <a:t>K</a:t>
            </a:r>
            <a:r>
              <a:rPr lang="nb-NO" sz="2400">
                <a:effectLst/>
              </a:rPr>
              <a:t>ontakt </a:t>
            </a:r>
            <a:r>
              <a:rPr lang="nb-NO" sz="2400"/>
              <a:t>eksamenssansvarlig fortløpende</a:t>
            </a:r>
            <a:r>
              <a:rPr lang="nb-NO" sz="2400">
                <a:effectLst/>
              </a:rPr>
              <a:t> når kandidater har levert (for skanning og levering digitalt). </a:t>
            </a:r>
            <a:endParaRPr lang="nb-NO" sz="2400">
              <a:effectLst/>
              <a:ea typeface="Calibri"/>
              <a:cs typeface="Calibri"/>
            </a:endParaRPr>
          </a:p>
          <a:p>
            <a:pPr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nb-NO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703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787122-DAAA-D35D-DF74-CB77988D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Hvor finner dere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EE695F-A7CC-08FB-19FE-67785EC5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fontAlgn="base">
              <a:buSzPts val="1000"/>
              <a:buNone/>
              <a:tabLst>
                <a:tab pos="457200" algn="l"/>
                <a:tab pos="457200" algn="l"/>
              </a:tabLst>
            </a:pPr>
            <a:r>
              <a:rPr lang="nb-NO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Udir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https://www.udir.no/eksamen-og-prover/eksamen/forberede-og-ta-eksamen/#a110455</a:t>
            </a:r>
            <a:endParaRPr lang="nb-NO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  <a:tab pos="457200" algn="l"/>
              </a:tabLst>
            </a:pPr>
            <a:endParaRPr lang="nb-N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dirty="0"/>
              <a:t>Hjemmesiden til F21: </a:t>
            </a:r>
            <a:r>
              <a:rPr lang="nb-NO" sz="2000" dirty="0">
                <a:hlinkClick r:id="rId3"/>
              </a:rPr>
              <a:t>https://f21.vgs.no/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FF0000"/>
                </a:solidFill>
              </a:rPr>
              <a:t>OPPDATER!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47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223687-21AD-0303-B811-255AC07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Oppdraget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79200E-F41F-6723-F686-32984C6F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Kjenne til regler for eksamensgjennomføringen</a:t>
            </a:r>
          </a:p>
          <a:p>
            <a:r>
              <a:rPr lang="nb-NO" sz="2000" dirty="0"/>
              <a:t>Vite hvordan eksamenssystemene fungerer</a:t>
            </a:r>
          </a:p>
          <a:p>
            <a:r>
              <a:rPr lang="nb-NO" sz="2000" dirty="0"/>
              <a:t>Kjenne lokalene</a:t>
            </a:r>
          </a:p>
          <a:p>
            <a:r>
              <a:rPr lang="nb-NO" sz="2000" dirty="0"/>
              <a:t>Vite hvordan dere skal opptre, hvor dere skal sitte, hva dere skal være oppmerksomme på</a:t>
            </a:r>
          </a:p>
          <a:p>
            <a:r>
              <a:rPr lang="nb-NO" sz="2000" dirty="0"/>
              <a:t>Vite hva som er juks, forsøk på juks</a:t>
            </a:r>
          </a:p>
          <a:p>
            <a:r>
              <a:rPr lang="nb-NO" sz="2000" dirty="0"/>
              <a:t>Vite hva dere kan hjelpe med, og hva dere ikke kan hjelpe med</a:t>
            </a:r>
          </a:p>
          <a:p>
            <a:r>
              <a:rPr lang="nb-NO" sz="2000" dirty="0"/>
              <a:t>Hvem som skal varsles om uregelmessigheter</a:t>
            </a:r>
          </a:p>
          <a:p>
            <a:r>
              <a:rPr lang="nb-NO" sz="2000" dirty="0"/>
              <a:t>Hva dere skal gjøre om det oppstår problemer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7266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DBCFDB-B00D-E734-BEDB-A5DC5E30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 dirty="0"/>
              <a:t>Eksamensbok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BBC79-64DF-EC7E-37C0-549FBBD8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81129"/>
            <a:ext cx="5334197" cy="3758950"/>
          </a:xfrm>
        </p:spPr>
        <p:txBody>
          <a:bodyPr anchor="ctr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Alle spørsmål og hendelser utenom det vanlige skal logges i denne boken.</a:t>
            </a:r>
          </a:p>
          <a:p>
            <a:pPr marL="0" indent="0" fontAlgn="base">
              <a:buNone/>
            </a:pPr>
            <a:endParaRPr lang="nb-NO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nb-NO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i fra til hovedvakten som skriver </a:t>
            </a:r>
            <a:r>
              <a:rPr lang="nb-NO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forløpende (tidspunkt, spørsmål/hendelse, hvem og hva).</a:t>
            </a:r>
          </a:p>
          <a:p>
            <a:pPr marL="0" indent="0" fontAlgn="base">
              <a:buNone/>
            </a:pPr>
            <a:endParaRPr lang="nb-NO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nb-NO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Inneholder all informasjon som er gitt dere og kandidatene samt diverse telefonnummer </a:t>
            </a:r>
            <a:endParaRPr lang="nb-NO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nb-NO" sz="19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nb-NO" sz="19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Ta aldri noen avgjørelser på egenhånd</a:t>
            </a:r>
            <a:r>
              <a:rPr lang="nb-NO" sz="19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fontAlgn="base">
              <a:buFont typeface="Wingdings" pitchFamily="2" charset="2"/>
              <a:buChar char="è"/>
            </a:pPr>
            <a:r>
              <a:rPr lang="nb-NO" sz="19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Hvis det er spørsmål, spør studieleder!</a:t>
            </a:r>
          </a:p>
          <a:p>
            <a:pPr marL="0" indent="0" fontAlgn="base">
              <a:buNone/>
            </a:pPr>
            <a:r>
              <a:rPr lang="nb-NO" sz="19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   </a:t>
            </a:r>
          </a:p>
          <a:p>
            <a:endParaRPr lang="nb-NO" sz="1900" dirty="0"/>
          </a:p>
        </p:txBody>
      </p:sp>
      <p:pic>
        <p:nvPicPr>
          <p:cNvPr id="5" name="Bilde 4" descr="Et bilde som inneholder tekst, bok, Rektangel, kontorrekvisitter&#10;&#10;Automatisk generert beskrivelse">
            <a:extLst>
              <a:ext uri="{FF2B5EF4-FFF2-40B4-BE49-F238E27FC236}">
                <a16:creationId xmlns:a16="http://schemas.microsoft.com/office/drawing/2014/main" id="{7E42C130-E2CD-AD81-F581-61CC7476E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136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88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4DAFC0-43D2-0B57-E27D-7427290A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 den dagen du skal </a:t>
            </a:r>
            <a:r>
              <a:rPr lang="nb-NO"/>
              <a:t>være vakt?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5B473E-D5A1-55ED-EF01-528E48A5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ea typeface="Calibri"/>
                <a:cs typeface="Calibri"/>
              </a:rPr>
              <a:t>Send en mail til både anna.nguyen@osloskolen og </a:t>
            </a:r>
            <a:r>
              <a:rPr lang="nb-NO" dirty="0">
                <a:ea typeface="Calibri"/>
                <a:cs typeface="Calibri"/>
                <a:hlinkClick r:id="rId2"/>
              </a:rPr>
              <a:t>lill-jorid.hildal@osloskolen.no</a:t>
            </a:r>
            <a:r>
              <a:rPr lang="nb-NO">
                <a:ea typeface="Calibri"/>
                <a:cs typeface="Calibri"/>
              </a:rPr>
              <a:t> med en gang du vet du ikke kan komme.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Er du syk på en dag du har vakt får du i utgangspunktet ikke utbetalt lønn for den vakten. </a:t>
            </a:r>
          </a:p>
          <a:p>
            <a:r>
              <a:rPr lang="nb-NO">
                <a:ea typeface="Calibri"/>
                <a:cs typeface="Calibri"/>
              </a:rPr>
              <a:t>Dersom du har vært ansatt på F21/i Osloskolen i minst 4 uker og har hatt vakter oftere enn hver 14 dag har du krav på lønn når du er syk.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17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ørsmåls tegn i en linje og ett spørsmåls tegn lyser">
            <a:extLst>
              <a:ext uri="{FF2B5EF4-FFF2-40B4-BE49-F238E27FC236}">
                <a16:creationId xmlns:a16="http://schemas.microsoft.com/office/drawing/2014/main" id="{83048451-EA87-7E1E-0C82-305A42EAB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235CC0-DD5E-4E31-CD3A-1563B6B4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Spørsmål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51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 descr="A room with tables and chairs&#10;&#10;Description automatically generated">
            <a:extLst>
              <a:ext uri="{FF2B5EF4-FFF2-40B4-BE49-F238E27FC236}">
                <a16:creationId xmlns:a16="http://schemas.microsoft.com/office/drawing/2014/main" id="{65EB8E31-6069-BAEE-EE06-9552855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0" r="1912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9" name="Rectangle 2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AE71A6-0148-94BF-1C81-C5EF0B50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Eksamensdagen</a:t>
            </a:r>
            <a:endParaRPr lang="en-US" sz="4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F4EDE8F-6EE9-16F6-06D5-794399DE5C97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dirty="0">
                <a:effectLst/>
              </a:rPr>
              <a:t>Oppmøte</a:t>
            </a:r>
            <a:r>
              <a:rPr lang="nb-NO" sz="1900" b="1" dirty="0">
                <a:effectLst/>
              </a:rPr>
              <a:t> </a:t>
            </a:r>
            <a:r>
              <a:rPr lang="nb-NO" sz="1900" dirty="0">
                <a:effectLst/>
              </a:rPr>
              <a:t>senest </a:t>
            </a:r>
            <a:r>
              <a:rPr lang="nb-NO" sz="1900" err="1">
                <a:effectLst/>
              </a:rPr>
              <a:t>kl</a:t>
            </a:r>
            <a:r>
              <a:rPr lang="nb-NO" sz="1900" dirty="0">
                <a:effectLst/>
              </a:rPr>
              <a:t> 07.50 ved resepsjonen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dirty="0">
                <a:effectLst/>
              </a:rPr>
              <a:t>Møte med hovedvakt som f</a:t>
            </a:r>
            <a:r>
              <a:rPr lang="nb-NO" sz="1900" dirty="0"/>
              <a:t>ordeler oppgaver </a:t>
            </a:r>
            <a:r>
              <a:rPr lang="nb-NO" sz="1900"/>
              <a:t>(vakt/luftevakt), avtale pauser</a:t>
            </a:r>
            <a:endParaRPr lang="nb-NO" sz="1900">
              <a:ea typeface="Calibri"/>
              <a:cs typeface="Calibri"/>
            </a:endParaRP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dirty="0"/>
              <a:t>Finne plassen deres i lokalet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dirty="0"/>
              <a:t>Minne om regler og opptreden under eksamen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dirty="0"/>
              <a:t>Få lister, dagspassord og siste beskjed om dagens eksamener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/>
              <a:t>En vakt møter kandidatene i døren og hjelper dem å finne plassen sin.</a:t>
            </a:r>
            <a:endParaRPr lang="nb-NO" sz="1900">
              <a:ea typeface="Calibri"/>
              <a:cs typeface="Calibri"/>
            </a:endParaRP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9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900" dirty="0"/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90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244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AE71A6-0148-94BF-1C81-C5EF0B50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Eksamensdagen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F4EDE8F-6EE9-16F6-06D5-794399DE5C97}"/>
              </a:ext>
            </a:extLst>
          </p:cNvPr>
          <p:cNvSpPr txBox="1"/>
          <p:nvPr/>
        </p:nvSpPr>
        <p:spPr>
          <a:xfrm>
            <a:off x="1371599" y="1774370"/>
            <a:ext cx="9724031" cy="478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effectLst/>
              </a:rPr>
              <a:t>Kandidatene skal komme kl. 08.15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b-NO" sz="200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b-NO" sz="200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effectLst/>
              </a:rPr>
              <a:t> Hjelpe </a:t>
            </a:r>
            <a:r>
              <a:rPr lang="nb-NO" sz="2000" dirty="0"/>
              <a:t>kandidatene med å finne plassen sin: ALLE må sitte på sin bestemte plass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è"/>
            </a:pPr>
            <a:r>
              <a:rPr lang="nb-NO" sz="2000" dirty="0">
                <a:effectLst/>
              </a:rPr>
              <a:t>Kandidatens navn, og annen informasjon blir lagt ut på pultene før vi går hver dag. 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effectLst/>
              </a:rPr>
              <a:t>Registrer hvem som har møtt på dagens liste og sjekk legitimasjonen til kandidatene</a:t>
            </a:r>
            <a:r>
              <a:rPr lang="nb-NO" sz="2000" b="1" dirty="0">
                <a:effectLst/>
              </a:rPr>
              <a:t>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b-NO" sz="2000" b="1" dirty="0">
              <a:effectLst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Be kandidatene ta omstart på maskinen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Samle inn mobiler (mobilhotell)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effectLst/>
              </a:rPr>
              <a:t>Gi listen til eksamensansvarlig som tar kontakt med de som ikke har møtt.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effectLst/>
              </a:rPr>
              <a:t>Skriv inn dagspassord når kandidatene har tatt omstart og logget seg på: </a:t>
            </a:r>
            <a:r>
              <a:rPr lang="nb-NO" sz="2000" dirty="0">
                <a:effectLst/>
                <a:hlinkClick r:id="rId2"/>
              </a:rPr>
              <a:t>https://kandidat.udir.no/</a:t>
            </a:r>
            <a:endParaRPr lang="nb-NO" sz="2000" dirty="0">
              <a:effectLst/>
            </a:endParaRPr>
          </a:p>
          <a:p>
            <a:pPr lvl="1" fontAlgn="base"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  <a:p>
            <a:pPr marL="342900" lvl="0" indent="-228600" fontAlgn="base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  <a:tab pos="457200" algn="l"/>
              </a:tabLst>
            </a:pPr>
            <a:endParaRPr lang="nb-NO" sz="2000" b="1" dirty="0">
              <a:effectLst/>
            </a:endParaRPr>
          </a:p>
          <a:p>
            <a:pPr marL="114300" lvl="0" fontAlgn="base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  <a:tab pos="457200" algn="l"/>
              </a:tabLst>
            </a:pPr>
            <a:r>
              <a:rPr lang="nb-NO" sz="2000" b="1" dirty="0">
                <a:solidFill>
                  <a:srgbClr val="FF0000"/>
                </a:solidFill>
              </a:rPr>
              <a:t>NB!! I</a:t>
            </a:r>
            <a:r>
              <a:rPr lang="nb-NO" sz="2000" b="1" dirty="0">
                <a:solidFill>
                  <a:srgbClr val="FF0000"/>
                </a:solidFill>
                <a:effectLst/>
              </a:rPr>
              <a:t>KKE del dagpassordet med kandidatene 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815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AE71A6-0148-94BF-1C81-C5EF0B50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Eksamensdagen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DD8BE2B-FC37-7F4E-3634-29E7F9D90D60}"/>
              </a:ext>
            </a:extLst>
          </p:cNvPr>
          <p:cNvSpPr txBox="1"/>
          <p:nvPr/>
        </p:nvSpPr>
        <p:spPr>
          <a:xfrm>
            <a:off x="1371599" y="1885279"/>
            <a:ext cx="9724031" cy="411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Hjelpe kandidatene å seg logge på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Følge med på skjermene til kandidatene: avdekke juks, forsøk på juks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Følge med på hvem som trenger noe – hvem som rekker opp hånden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Hjelpe med å koble på printer, hjelpe til med levering, hente papir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è"/>
            </a:pPr>
            <a:r>
              <a:rPr lang="nb-NO" sz="2000" dirty="0"/>
              <a:t>IKKE hjelpe til med oppgaven – kun tekniske hjelp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è"/>
            </a:pPr>
            <a:r>
              <a:rPr lang="nb-NO" sz="2000" dirty="0"/>
              <a:t>IKKE gjøre noe annet enn å følge med på kandidatene: ikke strikke, lese, være på mobil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è"/>
            </a:pPr>
            <a:r>
              <a:rPr lang="nb-NO" sz="2000" dirty="0"/>
              <a:t>Være så stille som mulig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Hovedvakt skal varsles om uregelmessigheter, og melder videre til eksamensansvarlig.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Hvis det oppstår problemer si i fra til hovedvakt, som kontakter eksamensansvarlig.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NB! T</a:t>
            </a:r>
            <a:r>
              <a:rPr lang="nb-NO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aldri noen avgjørelser på</a:t>
            </a:r>
            <a:r>
              <a:rPr lang="nb-NO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egenhånd</a:t>
            </a:r>
            <a:r>
              <a:rPr lang="nb-NO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 -&gt; </a:t>
            </a:r>
            <a:r>
              <a:rPr lang="nb-NO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Hvis det er spørsmål, spør studieleder!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 </a:t>
            </a:r>
            <a:endParaRPr lang="nb-NO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F4EDE8F-6EE9-16F6-06D5-794399DE5C97}"/>
              </a:ext>
            </a:extLst>
          </p:cNvPr>
          <p:cNvSpPr txBox="1"/>
          <p:nvPr/>
        </p:nvSpPr>
        <p:spPr>
          <a:xfrm>
            <a:off x="1371599" y="1774370"/>
            <a:ext cx="9724031" cy="478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258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216D70-0089-8222-7DE3-E32B9D3E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600"/>
              <a:t>Eksamenslokalet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B610A2-B2D2-254F-E0E3-74BF4388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nb-NO" sz="2400" dirty="0"/>
              <a:t>God merking av hvor kandidatene skal sitte (fag/klasse)</a:t>
            </a:r>
          </a:p>
          <a:p>
            <a:pPr marL="0" indent="0" fontAlgn="base">
              <a:spcAft>
                <a:spcPts val="600"/>
              </a:spcAft>
              <a:buNone/>
            </a:pPr>
            <a:r>
              <a:rPr lang="nb-NO" sz="2400" dirty="0"/>
              <a:t>Navnelapper på alle pulter med info om  tilretteleggingsbehov</a:t>
            </a:r>
            <a:endParaRPr lang="nb-NO" sz="2000" dirty="0">
              <a:effectLst/>
            </a:endParaRPr>
          </a:p>
          <a:p>
            <a:pPr marL="0" indent="0" fontAlgn="base">
              <a:spcAft>
                <a:spcPts val="600"/>
              </a:spcAft>
              <a:buNone/>
            </a:pPr>
            <a:r>
              <a:rPr lang="nb-NO" sz="2000" dirty="0"/>
              <a:t>Eksamen er i Flerbrukshallen/Dansesalen fra 4. mai</a:t>
            </a:r>
            <a:r>
              <a:rPr lang="nb-NO" sz="2000" dirty="0">
                <a:effectLst/>
              </a:rPr>
              <a:t> - </a:t>
            </a:r>
            <a:r>
              <a:rPr lang="nb-NO" sz="2000" dirty="0"/>
              <a:t>26</a:t>
            </a:r>
            <a:r>
              <a:rPr lang="nb-NO" sz="2000" dirty="0">
                <a:effectLst/>
              </a:rPr>
              <a:t>. mai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nb-NO" sz="2000" dirty="0">
              <a:effectLst/>
            </a:endParaRPr>
          </a:p>
          <a:p>
            <a:endParaRPr lang="nb-NO" sz="2000" dirty="0"/>
          </a:p>
        </p:txBody>
      </p:sp>
      <p:pic>
        <p:nvPicPr>
          <p:cNvPr id="4" name="Picture 7" descr="A group of people sitting at desks in a room&#10;&#10;Description automatically generated">
            <a:extLst>
              <a:ext uri="{FF2B5EF4-FFF2-40B4-BE49-F238E27FC236}">
                <a16:creationId xmlns:a16="http://schemas.microsoft.com/office/drawing/2014/main" id="{E1FFA4E9-BDB9-5E5C-6DE5-B59C5AD9B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8" r="231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6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F005E9A-7E12-11A4-BBFA-5AF4287C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Hva er juks, forsøk på juks?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6B4D2-6AB8-829A-6200-2ADB3E47C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700" b="1" i="0" dirty="0">
                <a:effectLst/>
                <a:highlight>
                  <a:srgbClr val="FFFFFF"/>
                </a:highlight>
              </a:rPr>
              <a:t>Kommunisere med andre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700" b="0" i="0" dirty="0">
                <a:effectLst/>
                <a:highlight>
                  <a:srgbClr val="FFFFFF"/>
                </a:highlight>
              </a:rPr>
              <a:t>Samskriving, chat, publisering av tekst eller kommentarer på en nettside, og andre måter å utveksle informasjon med andre på er ikke tillatt.</a:t>
            </a:r>
          </a:p>
          <a:p>
            <a:r>
              <a:rPr lang="nb-NO" sz="1700" b="0" i="0">
                <a:effectLst/>
                <a:highlight>
                  <a:srgbClr val="FFFFFF"/>
                </a:highlight>
              </a:rPr>
              <a:t>Bruk av andre hjelpemidler enn det som er tillatt i faget</a:t>
            </a:r>
            <a:r>
              <a:rPr lang="nb-NO" sz="1700">
                <a:highlight>
                  <a:srgbClr val="FFFFFF"/>
                </a:highlight>
              </a:rPr>
              <a:t>: oversikter deles ut på eksamen.</a:t>
            </a:r>
            <a:endParaRPr lang="nb-NO" sz="1700" b="0" i="0">
              <a:effectLst/>
              <a:highlight>
                <a:srgbClr val="FFFFFF"/>
              </a:highlight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700" b="0" i="0" dirty="0">
                <a:effectLst/>
                <a:highlight>
                  <a:srgbClr val="FFFFFF"/>
                </a:highlight>
              </a:rPr>
              <a:t>Du kan ikke bruke chatbot eller tilsvarende teknologi.</a:t>
            </a:r>
          </a:p>
          <a:p>
            <a:pPr marL="0" indent="0">
              <a:buNone/>
            </a:pPr>
            <a:r>
              <a:rPr lang="nb-NO" sz="1700" b="1" i="0" dirty="0">
                <a:effectLst/>
                <a:highlight>
                  <a:srgbClr val="FFFFFF"/>
                </a:highlight>
              </a:rPr>
              <a:t>Bruk av oversettelsesprogrammer er juks</a:t>
            </a:r>
          </a:p>
          <a:p>
            <a:pPr marL="0" indent="0">
              <a:buNone/>
            </a:pPr>
            <a:r>
              <a:rPr lang="nb-NO" sz="1700" b="0" i="0" dirty="0">
                <a:effectLst/>
                <a:highlight>
                  <a:srgbClr val="FFFFFF"/>
                </a:highlight>
              </a:rPr>
              <a:t>Til eksamen i norsk og andre språkfag skal sensor vurdere elevens egen språkkompetanse. Det er derfor forbudt å bruke oversettelsesprogrammer til eksamen, også programmer som kan benyttes uten tilgang til internett. </a:t>
            </a:r>
            <a:r>
              <a:rPr lang="nb-NO" sz="1700" b="1" i="0" dirty="0">
                <a:effectLst/>
                <a:highlight>
                  <a:srgbClr val="FFFFFF"/>
                </a:highlight>
              </a:rPr>
              <a:t>I Fremmedspråk skal du kun skrive svarene direkte inn i tekstboksen. Det er ikke tillat å kladde i et annet program for så å klippe og lime inn i tekstboksen. </a:t>
            </a:r>
            <a:r>
              <a:rPr lang="nb-NO" sz="1700" b="0" i="0" dirty="0">
                <a:effectLst/>
                <a:highlight>
                  <a:srgbClr val="FFFFFF"/>
                </a:highlight>
              </a:rPr>
              <a:t>Det er juks å bruke andre metoder.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164651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AE71A6-0148-94BF-1C81-C5EF0B50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Utvidet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tid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DD8BE2B-FC37-7F4E-3634-29E7F9D90D60}"/>
              </a:ext>
            </a:extLst>
          </p:cNvPr>
          <p:cNvSpPr txBox="1"/>
          <p:nvPr/>
        </p:nvSpPr>
        <p:spPr>
          <a:xfrm>
            <a:off x="1371599" y="1885279"/>
            <a:ext cx="9724031" cy="411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 </a:t>
            </a:r>
            <a:endParaRPr lang="nb-NO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F4EDE8F-6EE9-16F6-06D5-794399DE5C97}"/>
              </a:ext>
            </a:extLst>
          </p:cNvPr>
          <p:cNvSpPr txBox="1"/>
          <p:nvPr/>
        </p:nvSpPr>
        <p:spPr>
          <a:xfrm>
            <a:off x="1371599" y="1774370"/>
            <a:ext cx="9724031" cy="478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nb-NO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nb-NO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nb-NO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nb-N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NB!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 kan ikke overføre tid fra Del 1 til Del 2 eller omvendt. Derfor er det viktig å notere NÅR eleven leverer del 1. (Kan notere på lapp på pulten, IKKE på besvarelsen)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Bilde 1">
            <a:extLst>
              <a:ext uri="{FF2B5EF4-FFF2-40B4-BE49-F238E27FC236}">
                <a16:creationId xmlns:a16="http://schemas.microsoft.com/office/drawing/2014/main" id="{9EB567B6-2A42-24D6-8C11-5C7F158E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0" y="1891970"/>
            <a:ext cx="8843471" cy="18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4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FAA9BE-DC51-CC7A-3617-BE0905B1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 err="1">
                <a:ea typeface="Calibri Light"/>
                <a:cs typeface="Calibri Light"/>
              </a:rPr>
              <a:t>Datoer</a:t>
            </a:r>
            <a:r>
              <a:rPr lang="en-US" sz="6100" dirty="0">
                <a:ea typeface="Calibri Light"/>
                <a:cs typeface="Calibri Light"/>
              </a:rPr>
              <a:t> for skriftlig eksamen</a:t>
            </a:r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262ECCC-2FEC-90F9-EA67-DE958C77D0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1230" y="640080"/>
          <a:ext cx="6620748" cy="555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699">
                  <a:extLst>
                    <a:ext uri="{9D8B030D-6E8A-4147-A177-3AD203B41FA5}">
                      <a16:colId xmlns:a16="http://schemas.microsoft.com/office/drawing/2014/main" val="2214462592"/>
                    </a:ext>
                  </a:extLst>
                </a:gridCol>
                <a:gridCol w="5048049">
                  <a:extLst>
                    <a:ext uri="{9D8B030D-6E8A-4147-A177-3AD203B41FA5}">
                      <a16:colId xmlns:a16="http://schemas.microsoft.com/office/drawing/2014/main" val="3011254955"/>
                    </a:ext>
                  </a:extLst>
                </a:gridCol>
              </a:tblGrid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04.mai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Psykologi 2 + Arabisk III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68111288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05.mai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Norsk hovedmål, kort botid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3995278894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06.mai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Engelsk 2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969326220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07.mai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 2 og Biologi 2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953355190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08.mai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Mediessamfunnet 3, Markedsføring 2</a:t>
                      </a:r>
                      <a:endParaRPr lang="nb-N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3197380387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Sidemål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3363963341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Øk.stryring</a:t>
                      </a: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Øk og led, POM, Kjemi 2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3209962463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13.mai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Entre 2, R2, S2, Rettslære 2</a:t>
                      </a:r>
                      <a:endParaRPr lang="nb-N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308337541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Urdu I, Arabisk I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3294567376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Fr.språk</a:t>
                      </a: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nivå II og I+II, Eng vg1, Eng 1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052621564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R1, S1, 2P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986811904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GS Matte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088412821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GS Norsk hovedmål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1627019888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22.mai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GS Norsk sidemål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640086500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26.mai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GS Engelsk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30" marR="12830" marT="12830" marB="61586" anchor="b"/>
                </a:tc>
                <a:extLst>
                  <a:ext uri="{0D108BD9-81ED-4DB2-BD59-A6C34878D82A}">
                    <a16:rowId xmlns:a16="http://schemas.microsoft.com/office/drawing/2014/main" val="56459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62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303656-fce3-4833-ba06-ad19d484213d">
      <Terms xmlns="http://schemas.microsoft.com/office/infopath/2007/PartnerControls"/>
    </lcf76f155ced4ddcb4097134ff3c332f>
    <TaxCatchAll xmlns="36553ff4-1501-4139-a067-e5f8ee9c44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1EF3DB349E534A8606959FAAC79253" ma:contentTypeVersion="18" ma:contentTypeDescription="Opprett et nytt dokument." ma:contentTypeScope="" ma:versionID="c9f1bc502d632bb0ae61797aa709eae9">
  <xsd:schema xmlns:xsd="http://www.w3.org/2001/XMLSchema" xmlns:xs="http://www.w3.org/2001/XMLSchema" xmlns:p="http://schemas.microsoft.com/office/2006/metadata/properties" xmlns:ns2="60303656-fce3-4833-ba06-ad19d484213d" xmlns:ns3="36553ff4-1501-4139-a067-e5f8ee9c4443" targetNamespace="http://schemas.microsoft.com/office/2006/metadata/properties" ma:root="true" ma:fieldsID="4ca646dfd482e35e827e09c4cd99b866" ns2:_="" ns3:_="">
    <xsd:import namespace="60303656-fce3-4833-ba06-ad19d484213d"/>
    <xsd:import namespace="36553ff4-1501-4139-a067-e5f8ee9c44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03656-fce3-4833-ba06-ad19d4842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53ff4-1501-4139-a067-e5f8ee9c44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dd44bf-432f-4e8b-af7e-440c0eac20b8}" ma:internalName="TaxCatchAll" ma:showField="CatchAllData" ma:web="36553ff4-1501-4139-a067-e5f8ee9c44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78037-A226-4197-AC7D-8434E17D6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77798-6D20-47F0-B0AA-A853EED43971}">
  <ds:schemaRefs>
    <ds:schemaRef ds:uri="36553ff4-1501-4139-a067-e5f8ee9c4443"/>
    <ds:schemaRef ds:uri="60303656-fce3-4833-ba06-ad19d484213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0117BF-8EE2-4464-BE56-CBD534AC4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03656-fce3-4833-ba06-ad19d484213d"/>
    <ds:schemaRef ds:uri="36553ff4-1501-4139-a067-e5f8ee9c4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1433</Words>
  <Application>Microsoft Office PowerPoint</Application>
  <PresentationFormat>Widescreen</PresentationFormat>
  <Paragraphs>195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 Theme</vt:lpstr>
      <vt:lpstr>Informasjon til eksamensvakter 22.04.26</vt:lpstr>
      <vt:lpstr>Oppdraget</vt:lpstr>
      <vt:lpstr>Eksamensdagen</vt:lpstr>
      <vt:lpstr>Eksamensdagen</vt:lpstr>
      <vt:lpstr>Eksamensdagen</vt:lpstr>
      <vt:lpstr>Eksamenslokalet</vt:lpstr>
      <vt:lpstr>Hva er juks, forsøk på juks?</vt:lpstr>
      <vt:lpstr>Utvidet tid</vt:lpstr>
      <vt:lpstr>Datoer for skriftlig eksamen</vt:lpstr>
      <vt:lpstr>Nettbaserte hjelpemidler </vt:lpstr>
      <vt:lpstr>Hjelpemidler på todelte eksamener</vt:lpstr>
      <vt:lpstr>Kandidaten logger seg på kandidat.udir.no</vt:lpstr>
      <vt:lpstr>"Jeg skal ha eksamen i dag"</vt:lpstr>
      <vt:lpstr>Levering av besvarelser</vt:lpstr>
      <vt:lpstr>Gjennomføringssystemer på eksamen - PGS</vt:lpstr>
      <vt:lpstr>Gjennomføringssystemer på eksamen - EPS</vt:lpstr>
      <vt:lpstr>Levering av besvarelser digitalt</vt:lpstr>
      <vt:lpstr>Levering av besvarelser på papir</vt:lpstr>
      <vt:lpstr>Hvor finner dere informasjon?</vt:lpstr>
      <vt:lpstr>Eksamensbok</vt:lpstr>
      <vt:lpstr>Syk den dagen du skal være vakt?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Eksamen våren 2023</dc:title>
  <dc:creator>Miriam Rygh Andersen</dc:creator>
  <cp:lastModifiedBy>Miriam Rygh Andersen</cp:lastModifiedBy>
  <cp:revision>191</cp:revision>
  <dcterms:created xsi:type="dcterms:W3CDTF">2023-03-07T14:23:37Z</dcterms:created>
  <dcterms:modified xsi:type="dcterms:W3CDTF">2026-04-21T07:52:27Z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0x010100041EF3DB349E534A8606959FAAC79253</vt:lpwstr>
  </property>
  <property fmtid="{D5CDD505-2E9C-101B-9397-08002B2CF9AE}" pid="3" name="MediaServiceImageTags">
    <vt:lpwstr/>
  </property>
</Properties>
</file>